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33"/>
  </p:notesMasterIdLst>
  <p:handoutMasterIdLst>
    <p:handoutMasterId r:id="rId34"/>
  </p:handoutMasterIdLst>
  <p:sldIdLst>
    <p:sldId id="797" r:id="rId4"/>
    <p:sldId id="5435" r:id="rId5"/>
    <p:sldId id="5436" r:id="rId6"/>
    <p:sldId id="5439" r:id="rId7"/>
    <p:sldId id="5440" r:id="rId8"/>
    <p:sldId id="5519" r:id="rId9"/>
    <p:sldId id="5520" r:id="rId10"/>
    <p:sldId id="5521" r:id="rId11"/>
    <p:sldId id="5522" r:id="rId12"/>
    <p:sldId id="5523" r:id="rId13"/>
    <p:sldId id="5525" r:id="rId14"/>
    <p:sldId id="5526" r:id="rId15"/>
    <p:sldId id="5524" r:id="rId16"/>
    <p:sldId id="5527" r:id="rId17"/>
    <p:sldId id="5528" r:id="rId18"/>
    <p:sldId id="5529" r:id="rId19"/>
    <p:sldId id="5530" r:id="rId20"/>
    <p:sldId id="5531" r:id="rId21"/>
    <p:sldId id="5532" r:id="rId22"/>
    <p:sldId id="5533" r:id="rId23"/>
    <p:sldId id="5534" r:id="rId24"/>
    <p:sldId id="5535" r:id="rId25"/>
    <p:sldId id="5536" r:id="rId26"/>
    <p:sldId id="5537" r:id="rId27"/>
    <p:sldId id="5538" r:id="rId28"/>
    <p:sldId id="5539" r:id="rId29"/>
    <p:sldId id="5541" r:id="rId30"/>
    <p:sldId id="5542" r:id="rId31"/>
    <p:sldId id="5431" r:id="rId32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35"/>
            <p14:sldId id="5436"/>
            <p14:sldId id="5439"/>
            <p14:sldId id="5440"/>
            <p14:sldId id="5519"/>
            <p14:sldId id="5520"/>
            <p14:sldId id="5521"/>
            <p14:sldId id="5522"/>
            <p14:sldId id="5523"/>
            <p14:sldId id="5525"/>
            <p14:sldId id="5526"/>
            <p14:sldId id="5524"/>
            <p14:sldId id="5527"/>
            <p14:sldId id="5528"/>
            <p14:sldId id="5529"/>
            <p14:sldId id="5530"/>
            <p14:sldId id="5531"/>
            <p14:sldId id="5532"/>
            <p14:sldId id="5533"/>
            <p14:sldId id="5534"/>
            <p14:sldId id="5535"/>
            <p14:sldId id="5536"/>
            <p14:sldId id="5537"/>
            <p14:sldId id="5538"/>
            <p14:sldId id="5539"/>
            <p14:sldId id="5541"/>
            <p14:sldId id="5542"/>
            <p14:sldId id="5431"/>
          </p14:sldIdLst>
        </p14:section>
        <p14:section name="Icons" id="{5F0DB77E-14FA-F748-B17B-055F52A5C049}">
          <p14:sldIdLst/>
        </p14:section>
        <p14:section name="Dividers" id="{0D448D01-2583-4147-85EB-3D91263A90F0}">
          <p14:sldIdLst/>
        </p14:section>
        <p14:section name="Examplary Slides" id="{A4E5A892-C013-E34D-8ED4-D19A4F6C79DE}">
          <p14:sldIdLst/>
        </p14:section>
        <p14:section name="Cases" id="{3AECDBD4-2711-484B-AB1F-29509138D575}">
          <p14:sldIdLst/>
        </p14:section>
        <p14:section name="Sample charts &amp; tables" id="{A14279BB-E7AA-0242-8BDA-9646534AB977}">
          <p14:sldIdLst/>
        </p14:section>
        <p14:section name="End" id="{340A1842-D5C8-9749-8188-2B9010B7E38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60FF"/>
    <a:srgbClr val="A4A4A4"/>
    <a:srgbClr val="3C3C3C"/>
    <a:srgbClr val="0062FF"/>
    <a:srgbClr val="6EA6FF"/>
    <a:srgbClr val="0530AD"/>
    <a:srgbClr val="F1C922"/>
    <a:srgbClr val="28282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7"/>
    <p:restoredTop sz="88118"/>
  </p:normalViewPr>
  <p:slideViewPr>
    <p:cSldViewPr snapToGrid="0" snapToObjects="1">
      <p:cViewPr varScale="1">
        <p:scale>
          <a:sx n="96" d="100"/>
          <a:sy n="96" d="100"/>
        </p:scale>
        <p:origin x="72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developer.mozilla.org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-US/docs/Web/API/</a:t>
            </a:r>
            <a:r>
              <a:rPr lang="en-GB" dirty="0" err="1"/>
              <a:t>DOMTokenList</a:t>
            </a:r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55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3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developer.mozilla.org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-US/docs/Web/HTML/Element/button</a:t>
            </a:r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developer.mozilla.org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-US/docs/Web/HTML/Element/button</a:t>
            </a:r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4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05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7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2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ecx.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8357A21-0811-9D43-9E61-8EAE7861EB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921" y="9094327"/>
            <a:ext cx="1985532" cy="11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  <p:sldLayoutId id="2147483964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svg"/><Relationship Id="rId7" Type="http://schemas.openxmlformats.org/officeDocument/2006/relationships/hyperlink" Target="https://developer.mozilla.org/en-US/docs/Web/API/HTMLOrForeignElement/datase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6" Type="http://schemas.openxmlformats.org/officeDocument/2006/relationships/hyperlink" Target="https://developer.mozilla.org/en-US/docs/Web/API/DOMStringMap" TargetMode="External"/><Relationship Id="rId5" Type="http://schemas.openxmlformats.org/officeDocument/2006/relationships/hyperlink" Target="https://developer.mozilla.org/en-US/docs/Web/API/Element/getAttribute" TargetMode="External"/><Relationship Id="rId4" Type="http://schemas.openxmlformats.org/officeDocument/2006/relationships/hyperlink" Target="https://developer.mozilla.org/en-US/docs/Web/JavaScript" TargetMode="External"/><Relationship Id="rId9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7.tiff"/><Relationship Id="rId5" Type="http://schemas.openxmlformats.org/officeDocument/2006/relationships/hyperlink" Target="https://developer.mozilla.org/en-US/docs/Web/CSS/attr()" TargetMode="External"/><Relationship Id="rId4" Type="http://schemas.openxmlformats.org/officeDocument/2006/relationships/hyperlink" Target="https://developer.mozilla.org/en-US/docs/Web/CSS/cont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8.tiff"/><Relationship Id="rId4" Type="http://schemas.openxmlformats.org/officeDocument/2006/relationships/hyperlink" Target="https://developer.mozilla.org/en-US/docs/Web/CSS/Attribute_selecto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Relationship Id="rId6" Type="http://schemas.openxmlformats.org/officeDocument/2006/relationships/hyperlink" Target="https://developer.mozilla.org/en-US/docs/Glossary/User_agent" TargetMode="External"/><Relationship Id="rId5" Type="http://schemas.openxmlformats.org/officeDocument/2006/relationships/hyperlink" Target="https://developer.mozilla.org/en-US/docs/Learn/Forms" TargetMode="Externa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3.tiff"/><Relationship Id="rId5" Type="http://schemas.openxmlformats.org/officeDocument/2006/relationships/hyperlink" Target="https://developer.mozilla.org/en-US/docs/Glossary/User_agent" TargetMode="Externa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4.tiff"/><Relationship Id="rId5" Type="http://schemas.openxmlformats.org/officeDocument/2006/relationships/hyperlink" Target="https://developer.mozilla.org/en-US/docs/Web/API/DOMTokenList" TargetMode="Externa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35.png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legal/copytrade" TargetMode="Externa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Relationship Id="rId6" Type="http://schemas.openxmlformats.org/officeDocument/2006/relationships/hyperlink" Target="https://developer.mozilla.org/en-US/docs/Web/HTML/Global_attributes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3.tiff"/><Relationship Id="rId4" Type="http://schemas.openxmlformats.org/officeDocument/2006/relationships/hyperlink" Target="https://developer.mozilla.org/en-US/docs/Web/HTML/Global_attribut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5" Type="http://schemas.openxmlformats.org/officeDocument/2006/relationships/hyperlink" Target="https://developer.mozilla.org/en-US/docs/Web/API/HTMLOrForeignElement/dataset" TargetMode="External"/><Relationship Id="rId4" Type="http://schemas.openxmlformats.org/officeDocument/2006/relationships/hyperlink" Target="https://developer.mozilla.org/en-US/docs/Web/API/HTMLElemen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www.w3.org/TR/REC-xml/#NT-Na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5" Type="http://schemas.openxmlformats.org/officeDocument/2006/relationships/hyperlink" Target="https://developer.mozilla.org/en-US/docs/Web/API/DOMStringMap" TargetMode="External"/><Relationship Id="rId4" Type="http://schemas.openxmlformats.org/officeDocument/2006/relationships/hyperlink" Target="https://developer.mozilla.org/en-US/docs/Web/API/HTMLOrForeignElement/datas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4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Relationship Id="rId6" Type="http://schemas.openxmlformats.org/officeDocument/2006/relationships/hyperlink" Target="https://developer.mozilla.org/en-US/docs/Web/HTML/Global_attributes/class" TargetMode="External"/><Relationship Id="rId5" Type="http://schemas.openxmlformats.org/officeDocument/2006/relationships/hyperlink" Target="https://developer.mozilla.org/en-US/docs/Web/HTML/Element/img" TargetMode="External"/><Relationship Id="rId4" Type="http://schemas.openxmlformats.org/officeDocument/2006/relationships/hyperlink" Target="https://en.wikipedia.org/wiki/Sprite_(computer_graphics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 err="1">
                <a:solidFill>
                  <a:schemeClr val="accent1"/>
                </a:solidFill>
              </a:rPr>
              <a:t>Javascript</a:t>
            </a:r>
            <a:r>
              <a:rPr lang="en-US" sz="3600" dirty="0">
                <a:solidFill>
                  <a:schemeClr val="accent1"/>
                </a:solidFill>
              </a:rPr>
              <a:t> Day 07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03.08.2021.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 – JS access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Reading the values of these attributes out in </a:t>
            </a:r>
            <a:r>
              <a:rPr lang="en-GB" u="sng" dirty="0">
                <a:hlinkClick r:id="rId4"/>
              </a:rPr>
              <a:t>JavaScript</a:t>
            </a:r>
            <a:r>
              <a:rPr lang="en-GB" dirty="0"/>
              <a:t> is also very simple. You could use </a:t>
            </a:r>
            <a:r>
              <a:rPr lang="en-GB" u="sng" dirty="0">
                <a:hlinkClick r:id="rId5" tooltip="getAttribute()"/>
              </a:rPr>
              <a:t>getAttribute()</a:t>
            </a:r>
            <a:r>
              <a:rPr lang="en-GB" dirty="0"/>
              <a:t> with their full HTML name to read them, but the standard defines a simpler way: a </a:t>
            </a:r>
            <a:r>
              <a:rPr lang="en-GB" u="sng" dirty="0">
                <a:hlinkClick r:id="rId6"/>
              </a:rPr>
              <a:t>DOMStringMap</a:t>
            </a:r>
            <a:r>
              <a:rPr lang="en-GB" dirty="0"/>
              <a:t> you can read out via a </a:t>
            </a:r>
            <a:r>
              <a:rPr lang="en-GB" u="sng" dirty="0">
                <a:hlinkClick r:id="rId7" tooltip="dataset"/>
              </a:rPr>
              <a:t>dataset</a:t>
            </a:r>
            <a:r>
              <a:rPr lang="en-GB" dirty="0"/>
              <a:t> property.</a:t>
            </a:r>
          </a:p>
          <a:p>
            <a:r>
              <a:rPr lang="en-GB" dirty="0"/>
              <a:t>To get a data attribute through the dataset object, get the property by the part of the attribute name after data- (note that dashes are converted to camelCase).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16ED2-677F-124D-BBED-BFDEC9B6C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287" y="5918077"/>
            <a:ext cx="4716671" cy="3197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CB89E-F946-DE43-8E62-E44D73030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5679" y="5918078"/>
            <a:ext cx="10685138" cy="31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 – CSS access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Note that, as data attributes are plain HTML attributes, you can even access them from CSS. For example to show the parent data on the article you can use </a:t>
            </a:r>
            <a:r>
              <a:rPr lang="en-GB" u="sng" dirty="0">
                <a:hlinkClick r:id="rId4"/>
              </a:rPr>
              <a:t>generated content</a:t>
            </a:r>
            <a:r>
              <a:rPr lang="en-GB" dirty="0"/>
              <a:t> in CSS with the </a:t>
            </a:r>
            <a:r>
              <a:rPr lang="en-GB" u="sng" dirty="0">
                <a:hlinkClick r:id="rId5"/>
              </a:rPr>
              <a:t>attr()</a:t>
            </a:r>
            <a:r>
              <a:rPr lang="en-GB" dirty="0"/>
              <a:t> function: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A6825-EFB2-FF4D-BAEB-27BC38B1D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29" y="4830218"/>
            <a:ext cx="7579341" cy="31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 – CSS access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9" y="2356834"/>
            <a:ext cx="9577560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You can also use the </a:t>
            </a:r>
            <a:r>
              <a:rPr lang="en-GB" u="sng" dirty="0">
                <a:hlinkClick r:id="rId4"/>
              </a:rPr>
              <a:t>attribute selectors</a:t>
            </a:r>
            <a:r>
              <a:rPr lang="en-GB" dirty="0"/>
              <a:t> in CSS to change styles according to the data:</a:t>
            </a:r>
            <a:endParaRPr lang="en-HR" sz="16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7F3221-0D95-9541-9735-392A312A5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78" y="4370658"/>
            <a:ext cx="6000643" cy="37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Exercise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Use the </a:t>
            </a:r>
            <a:r>
              <a:rPr lang="en-GB" i="1" dirty="0">
                <a:solidFill>
                  <a:srgbClr val="2960FF"/>
                </a:solidFill>
              </a:rPr>
              <a:t>temperatures</a:t>
            </a:r>
            <a:r>
              <a:rPr lang="en-GB" dirty="0"/>
              <a:t> array which holds temperatures for each day from Monday to Sunday and set them as data attributes on the respective list elements in HTML.</a:t>
            </a:r>
          </a:p>
          <a:p>
            <a:r>
              <a:rPr lang="en-GB" dirty="0"/>
              <a:t>It should look like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10977F-E4D7-804F-81C5-75B6DB0E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07" y="4883031"/>
            <a:ext cx="9865441" cy="24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Exercise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Using the solution from the previous exercise, write a selector to query for the list element of the warmest and coolest day (determined by the max temperature). Note: You don’t need to determine the values programmatically, you can hardcode the value in the selector.</a:t>
            </a:r>
          </a:p>
          <a:p>
            <a:r>
              <a:rPr lang="en-GB" dirty="0"/>
              <a:t>The text </a:t>
            </a:r>
            <a:r>
              <a:rPr lang="en-GB" dirty="0" err="1"/>
              <a:t>color</a:t>
            </a:r>
            <a:r>
              <a:rPr lang="en-GB" dirty="0"/>
              <a:t> for the elements will be set using JavaScript and the output should look like: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6F26B-40B2-5B40-BC8D-69C7922A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836" y="5296461"/>
            <a:ext cx="2602328" cy="348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4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Exercise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Write a click handler for the buttons in the list.</a:t>
            </a:r>
          </a:p>
          <a:p>
            <a:r>
              <a:rPr lang="en-GB" dirty="0"/>
              <a:t>When a button is clicked it’s id should be logged to the console alongside with the count of how many times the button was clicked.</a:t>
            </a:r>
          </a:p>
          <a:p>
            <a:r>
              <a:rPr lang="en-GB" dirty="0"/>
              <a:t>Keep count of the clicks with data attributes. The counter attribute should be called </a:t>
            </a:r>
            <a:r>
              <a:rPr lang="en-GB" i="1" dirty="0">
                <a:solidFill>
                  <a:srgbClr val="2960FF"/>
                </a:solidFill>
              </a:rPr>
              <a:t>data-click-count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A8C883-D82A-0A42-B2FE-6D9BC25E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84" y="5250074"/>
            <a:ext cx="3398032" cy="41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7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Elements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id="{702A418D-1EA4-E141-9D5C-BD51E66B1DF2}"/>
              </a:ext>
            </a:extLst>
          </p:cNvPr>
          <p:cNvSpPr txBox="1">
            <a:spLocks/>
          </p:cNvSpPr>
          <p:nvPr/>
        </p:nvSpPr>
        <p:spPr>
          <a:xfrm>
            <a:off x="368300" y="2356834"/>
            <a:ext cx="8229600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GB" dirty="0"/>
              <a:t>Once you've added text, links, and images, you've got most of the basic pieces you're likely see in the websites you visit every day. </a:t>
            </a:r>
          </a:p>
          <a:p>
            <a:pPr defTabSz="914400"/>
            <a:r>
              <a:rPr lang="en-GB" dirty="0"/>
              <a:t>However, the last essential components are </a:t>
            </a:r>
            <a:r>
              <a:rPr lang="en-GB" b="1" dirty="0"/>
              <a:t>interactive elements</a:t>
            </a:r>
            <a:r>
              <a:rPr lang="en-GB" dirty="0"/>
              <a:t>. </a:t>
            </a:r>
          </a:p>
          <a:p>
            <a:pPr defTabSz="914400"/>
            <a:r>
              <a:rPr lang="en-GB" dirty="0"/>
              <a:t>Any time you put a username and password into a login field, or press a button to open a menu, or click a checkbox on a settings page, you're dealing with interactive elements such as </a:t>
            </a:r>
            <a:r>
              <a:rPr lang="en-GB" b="1" dirty="0"/>
              <a:t>buttons </a:t>
            </a:r>
            <a:r>
              <a:rPr lang="en-GB" dirty="0"/>
              <a:t>and </a:t>
            </a:r>
            <a:r>
              <a:rPr lang="en-GB" b="1" dirty="0"/>
              <a:t>inputs</a:t>
            </a:r>
            <a:r>
              <a:rPr lang="en-GB" dirty="0"/>
              <a:t>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8811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Buttons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The </a:t>
            </a:r>
            <a:r>
              <a:rPr lang="en-GB" b="1" dirty="0"/>
              <a:t>&lt;button&gt;</a:t>
            </a:r>
            <a:r>
              <a:rPr lang="en-GB" dirty="0"/>
              <a:t> HTML element represents a clickable button, used to submit </a:t>
            </a:r>
            <a:r>
              <a:rPr lang="en-GB" u="sng" dirty="0">
                <a:hlinkClick r:id="rId5"/>
              </a:rPr>
              <a:t>forms</a:t>
            </a:r>
            <a:r>
              <a:rPr lang="en-GB" dirty="0"/>
              <a:t> or anywhere in a document for accessible, standard button functionality. By default, HTML buttons are presented in a style resembling the platform the </a:t>
            </a:r>
            <a:r>
              <a:rPr lang="en-GB" u="sng" dirty="0">
                <a:hlinkClick r:id="rId6"/>
              </a:rPr>
              <a:t>user agent</a:t>
            </a:r>
            <a:r>
              <a:rPr lang="en-GB" dirty="0"/>
              <a:t> runs on, but you can change buttons’ appearance with CSS.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C6288-0B10-274B-880A-A028D5554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927" y="5893169"/>
            <a:ext cx="7371681" cy="23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Buttons - Events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click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dblclick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4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0EE01-1B21-1E43-B9A4-5DCC75C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91A56-2A93-5C41-92A1-BCC752A4E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Data </a:t>
            </a:r>
            <a:r>
              <a:rPr lang="de-DE" dirty="0" err="1"/>
              <a:t>attributes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Interactive </a:t>
            </a:r>
            <a:r>
              <a:rPr lang="de-DE" dirty="0" err="1"/>
              <a:t>elements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Style </a:t>
            </a:r>
            <a:r>
              <a:rPr lang="de-DE" dirty="0" err="1"/>
              <a:t>manipulation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200AA-587F-8B4C-87D7-500033488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FCD705-2315-BC4E-B925-8F479D0B2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9B783D-8773-BF44-B4F1-B14E0436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993091" y="1309688"/>
            <a:ext cx="7284237" cy="76626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4042F-A870-5544-8DC1-60206011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05178" y="1337289"/>
            <a:ext cx="7284237" cy="76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Input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The </a:t>
            </a:r>
            <a:r>
              <a:rPr lang="en-GB" b="1" dirty="0"/>
              <a:t>&lt;input&gt;</a:t>
            </a:r>
            <a:r>
              <a:rPr lang="en-GB" dirty="0"/>
              <a:t> HTML element is used to create interactive controls for web-based forms in order to accept data from the user; a wide variety of types of input data and control widgets are available, depending on the device and </a:t>
            </a:r>
            <a:r>
              <a:rPr lang="en-GB" u="sng" dirty="0">
                <a:hlinkClick r:id="rId5"/>
              </a:rPr>
              <a:t>user agent</a:t>
            </a:r>
            <a:r>
              <a:rPr lang="en-GB" dirty="0"/>
              <a:t>. The &lt;input&gt; element is one of the most powerful and complex in all of HTML due to the sheer number of combinations of input types and attributes.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C0FB6-6F9A-BB4D-B9F5-BD5ED2C34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331" y="6083082"/>
            <a:ext cx="5953337" cy="22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Input - Types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9" y="2509234"/>
            <a:ext cx="3279782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checkbox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color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datetime-local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email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hidden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F6AE5DAA-8669-9148-B769-C364C431E9B5}"/>
              </a:ext>
            </a:extLst>
          </p:cNvPr>
          <p:cNvSpPr txBox="1">
            <a:spLocks/>
          </p:cNvSpPr>
          <p:nvPr/>
        </p:nvSpPr>
        <p:spPr>
          <a:xfrm>
            <a:off x="4204091" y="2506890"/>
            <a:ext cx="3505004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month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password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submit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tel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22B03D24-ADEB-7F4F-83E4-44C6A000108C}"/>
              </a:ext>
            </a:extLst>
          </p:cNvPr>
          <p:cNvSpPr txBox="1">
            <a:spLocks/>
          </p:cNvSpPr>
          <p:nvPr/>
        </p:nvSpPr>
        <p:spPr>
          <a:xfrm>
            <a:off x="8112705" y="2506890"/>
            <a:ext cx="3505004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url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101292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Input - Events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click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dblclick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focus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blur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keydown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keyup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0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Exercises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4583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Manipulation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Style Manipulation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In order to make our HTML documents interactive we very often manipulate the styles, be it with CSS and pseudo selectors or JavaScript.</a:t>
            </a:r>
          </a:p>
          <a:p>
            <a:r>
              <a:rPr lang="en-GB" dirty="0"/>
              <a:t>Most often done in JavaScript is adding, removing or toggling classes as well as adding inline styles. </a:t>
            </a:r>
          </a:p>
        </p:txBody>
      </p:sp>
    </p:spTree>
    <p:extLst>
      <p:ext uri="{BB962C8B-B14F-4D97-AF65-F5344CB8AC3E}">
        <p14:creationId xmlns:p14="http://schemas.microsoft.com/office/powerpoint/2010/main" val="74793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Style Manipulation</a:t>
            </a:r>
            <a:br>
              <a:rPr lang="en-US" dirty="0"/>
            </a:br>
            <a:r>
              <a:rPr lang="en-US" sz="3600" i="1" dirty="0" err="1">
                <a:solidFill>
                  <a:srgbClr val="2960FF"/>
                </a:solidFill>
              </a:rPr>
              <a:t>Element.classList</a:t>
            </a:r>
            <a:endParaRPr lang="en-US" sz="3600" i="1" dirty="0">
              <a:solidFill>
                <a:srgbClr val="2960FF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The </a:t>
            </a:r>
            <a:r>
              <a:rPr lang="en-GB" i="1" dirty="0" err="1">
                <a:solidFill>
                  <a:srgbClr val="2960FF"/>
                </a:solidFill>
              </a:rPr>
              <a:t>Element.classList</a:t>
            </a:r>
            <a:r>
              <a:rPr lang="en-GB" i="1" dirty="0">
                <a:solidFill>
                  <a:srgbClr val="2960FF"/>
                </a:solidFill>
              </a:rPr>
              <a:t> </a:t>
            </a:r>
            <a:r>
              <a:rPr lang="en-GB" dirty="0"/>
              <a:t>is a read-only property that returns a live </a:t>
            </a:r>
            <a:r>
              <a:rPr lang="en-GB" u="sng" dirty="0">
                <a:hlinkClick r:id="rId5"/>
              </a:rPr>
              <a:t>DOMTokenList</a:t>
            </a:r>
            <a:r>
              <a:rPr lang="en-GB" dirty="0"/>
              <a:t> collection of the class attributes of the element. This can then be used to manipulate the class list.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AC3B0-EC3C-2F4D-BE8F-8C70B22EA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070" y="5148262"/>
            <a:ext cx="11139860" cy="19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Style Manipulation</a:t>
            </a:r>
            <a:br>
              <a:rPr lang="en-US" dirty="0"/>
            </a:br>
            <a:r>
              <a:rPr lang="en-US" sz="3600" i="1" dirty="0" err="1">
                <a:solidFill>
                  <a:srgbClr val="2960FF"/>
                </a:solidFill>
              </a:rPr>
              <a:t>DOMTokenList</a:t>
            </a:r>
            <a:endParaRPr lang="en-US" sz="3600" i="1" dirty="0">
              <a:solidFill>
                <a:srgbClr val="2960FF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The </a:t>
            </a:r>
            <a:r>
              <a:rPr lang="en-GB" b="1" dirty="0" err="1"/>
              <a:t>DOMTokenList</a:t>
            </a:r>
            <a:r>
              <a:rPr lang="en-GB" dirty="0"/>
              <a:t> interface represents a set of space-separated tokens.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Methods: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add()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contains()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remove()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toggle()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471F5-9EA2-BE4C-A6FF-928D41568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8" y="3483750"/>
            <a:ext cx="11951718" cy="5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Exercises</a:t>
            </a:r>
            <a:endParaRPr lang="en-US" sz="3600" i="1" dirty="0">
              <a:solidFill>
                <a:srgbClr val="2960FF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A1FBCF-4DC5-7549-8BCD-707A90D9084C}"/>
              </a:ext>
            </a:extLst>
          </p:cNvPr>
          <p:cNvSpPr txBox="1">
            <a:spLocks/>
          </p:cNvSpPr>
          <p:nvPr/>
        </p:nvSpPr>
        <p:spPr>
          <a:xfrm>
            <a:off x="520698" y="25092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400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88AD-0F28-CC42-9148-B1BAB3F6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FC0A0D-6CF5-9044-93D5-6C8EF0347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35D80-B56E-4146-AFB9-9B7228D8AE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© Copyright IBM Corporation 2021. </a:t>
            </a:r>
          </a:p>
          <a:p>
            <a:r>
              <a:rPr lang="de-DE" dirty="0"/>
              <a:t>All </a:t>
            </a:r>
            <a:r>
              <a:rPr lang="de-DE" dirty="0" err="1"/>
              <a:t>rights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. 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contained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materials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informational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AS IS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warranty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, express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.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IBM’s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withdrawal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. IBM, </a:t>
            </a:r>
            <a:r>
              <a:rPr lang="de-DE" dirty="0" err="1"/>
              <a:t>the</a:t>
            </a:r>
            <a:r>
              <a:rPr lang="de-DE" dirty="0"/>
              <a:t> IBM logo,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ibm.com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IBM Corp., registered in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jurisdictions</a:t>
            </a:r>
            <a:r>
              <a:rPr lang="de-DE" dirty="0"/>
              <a:t> </a:t>
            </a:r>
            <a:r>
              <a:rPr lang="de-DE" dirty="0" err="1"/>
              <a:t>worldwide</a:t>
            </a:r>
            <a:r>
              <a:rPr lang="de-DE" dirty="0"/>
              <a:t>. Other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. </a:t>
            </a:r>
          </a:p>
          <a:p>
            <a:r>
              <a:rPr lang="de-DE" dirty="0"/>
              <a:t>A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IBM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at </a:t>
            </a:r>
            <a:r>
              <a:rPr lang="de-DE" dirty="0">
                <a:hlinkClick r:id="rId2"/>
              </a:rPr>
              <a:t>Copyright and trademark information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9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attributes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attributes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id="{702A418D-1EA4-E141-9D5C-BD51E66B1DF2}"/>
              </a:ext>
            </a:extLst>
          </p:cNvPr>
          <p:cNvSpPr txBox="1">
            <a:spLocks/>
          </p:cNvSpPr>
          <p:nvPr/>
        </p:nvSpPr>
        <p:spPr>
          <a:xfrm>
            <a:off x="368300" y="2356834"/>
            <a:ext cx="8229600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GB" dirty="0"/>
              <a:t>The </a:t>
            </a:r>
            <a:r>
              <a:rPr lang="en-GB" b="1" dirty="0"/>
              <a:t>data-*</a:t>
            </a:r>
            <a:r>
              <a:rPr lang="en-GB" dirty="0"/>
              <a:t> </a:t>
            </a:r>
            <a:r>
              <a:rPr lang="en-GB" u="sng" dirty="0">
                <a:hlinkClick r:id="rId6"/>
              </a:rPr>
              <a:t>global attributes</a:t>
            </a:r>
            <a:r>
              <a:rPr lang="en-GB" dirty="0"/>
              <a:t> form a class of attributes called </a:t>
            </a:r>
            <a:r>
              <a:rPr lang="en-GB" b="1" dirty="0"/>
              <a:t>custom data attributes</a:t>
            </a:r>
            <a:r>
              <a:rPr lang="en-GB" dirty="0"/>
              <a:t>, that allow proprietary information to be exchanged between the HTML and its DOM representation by scripts.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4950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300" y="2356834"/>
            <a:ext cx="8229600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GB" dirty="0"/>
              <a:t>The </a:t>
            </a:r>
            <a:r>
              <a:rPr lang="en-GB" b="1" dirty="0"/>
              <a:t>data-*</a:t>
            </a:r>
            <a:r>
              <a:rPr lang="en-GB" dirty="0"/>
              <a:t> </a:t>
            </a:r>
            <a:r>
              <a:rPr lang="en-GB" u="sng" dirty="0">
                <a:hlinkClick r:id="rId4"/>
              </a:rPr>
              <a:t>global attributes</a:t>
            </a:r>
            <a:r>
              <a:rPr lang="en-GB" dirty="0"/>
              <a:t> form a class of attributes called </a:t>
            </a:r>
            <a:r>
              <a:rPr lang="en-GB" b="1" dirty="0"/>
              <a:t>custom data attributes</a:t>
            </a:r>
            <a:r>
              <a:rPr lang="en-GB" dirty="0"/>
              <a:t>, that allow proprietary information to be exchanged between the HTML and its DOM representation by scripts.</a:t>
            </a:r>
            <a:endParaRPr lang="de-DE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51223-2429-144C-8EDC-8E7837B1C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37" y="5148262"/>
            <a:ext cx="8423926" cy="35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300" y="2356834"/>
            <a:ext cx="8229600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GB" dirty="0"/>
              <a:t>All such custom data are available via the </a:t>
            </a:r>
            <a:r>
              <a:rPr lang="en-GB" u="sng" dirty="0">
                <a:hlinkClick r:id="rId4"/>
              </a:rPr>
              <a:t>HTMLElement</a:t>
            </a:r>
            <a:r>
              <a:rPr lang="en-GB" dirty="0"/>
              <a:t> interface of the element the attribute is set on.</a:t>
            </a:r>
          </a:p>
          <a:p>
            <a:pPr defTabSz="914400"/>
            <a:r>
              <a:rPr lang="en-GB" dirty="0"/>
              <a:t>The </a:t>
            </a:r>
            <a:r>
              <a:rPr lang="en-GB" u="sng" dirty="0">
                <a:hlinkClick r:id="rId5"/>
              </a:rPr>
              <a:t>HTMLElement.dataset</a:t>
            </a:r>
            <a:r>
              <a:rPr lang="en-GB" dirty="0"/>
              <a:t> property gives access to them.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2810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 – data-*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9" y="2356834"/>
            <a:ext cx="9120257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The * may be replaced by any name following </a:t>
            </a:r>
            <a:r>
              <a:rPr lang="en-GB" u="sng" dirty="0">
                <a:hlinkClick r:id="rId4"/>
              </a:rPr>
              <a:t>the production rule of XML names</a:t>
            </a:r>
            <a:r>
              <a:rPr lang="en-GB" dirty="0"/>
              <a:t> with the following restrictions: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name must not start with xml (case-insensitive).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name must not contain any colon characters (:).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name must not contain any capital letters.</a:t>
            </a:r>
          </a:p>
        </p:txBody>
      </p:sp>
    </p:spTree>
    <p:extLst>
      <p:ext uri="{BB962C8B-B14F-4D97-AF65-F5344CB8AC3E}">
        <p14:creationId xmlns:p14="http://schemas.microsoft.com/office/powerpoint/2010/main" val="167910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 – data-*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9" y="2356834"/>
            <a:ext cx="10763527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Note that the </a:t>
            </a:r>
            <a:r>
              <a:rPr lang="en-GB" u="sng" dirty="0">
                <a:hlinkClick r:id="rId4"/>
              </a:rPr>
              <a:t>HTMLElement.dataset</a:t>
            </a:r>
            <a:r>
              <a:rPr lang="en-GB" dirty="0"/>
              <a:t> property is a </a:t>
            </a:r>
            <a:r>
              <a:rPr lang="en-GB" u="sng" dirty="0">
                <a:hlinkClick r:id="rId5"/>
              </a:rPr>
              <a:t>DOMStringMap</a:t>
            </a:r>
            <a:r>
              <a:rPr lang="en-GB" dirty="0"/>
              <a:t>. </a:t>
            </a:r>
          </a:p>
          <a:p>
            <a:r>
              <a:rPr lang="en-GB" dirty="0"/>
              <a:t>The name of the custom data attribute </a:t>
            </a:r>
            <a:r>
              <a:rPr lang="en-GB" i="1" dirty="0">
                <a:solidFill>
                  <a:srgbClr val="2960FF"/>
                </a:solidFill>
              </a:rPr>
              <a:t>data-test-value</a:t>
            </a:r>
            <a:r>
              <a:rPr lang="en-GB" dirty="0"/>
              <a:t> will be accessible via: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 err="1">
                <a:solidFill>
                  <a:srgbClr val="2960FF"/>
                </a:solidFill>
              </a:rPr>
              <a:t>HTMLElement.dataset.testValue</a:t>
            </a:r>
            <a:endParaRPr lang="en-GB" i="1" dirty="0">
              <a:solidFill>
                <a:srgbClr val="2960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1" dirty="0" err="1">
                <a:solidFill>
                  <a:srgbClr val="2960FF"/>
                </a:solidFill>
              </a:rPr>
              <a:t>HTMLElement.dataset</a:t>
            </a:r>
            <a:r>
              <a:rPr lang="en-GB" i="1" dirty="0">
                <a:solidFill>
                  <a:srgbClr val="2960FF"/>
                </a:solidFill>
              </a:rPr>
              <a:t>["</a:t>
            </a:r>
            <a:r>
              <a:rPr lang="en-GB" i="1" dirty="0" err="1">
                <a:solidFill>
                  <a:srgbClr val="2960FF"/>
                </a:solidFill>
              </a:rPr>
              <a:t>testValue</a:t>
            </a:r>
            <a:r>
              <a:rPr lang="en-GB" i="1" dirty="0">
                <a:solidFill>
                  <a:srgbClr val="2960FF"/>
                </a:solidFill>
              </a:rPr>
              <a:t>"]</a:t>
            </a:r>
          </a:p>
          <a:p>
            <a:r>
              <a:rPr lang="en-GB" dirty="0"/>
              <a:t>As any dash (U+002D) is replaced by the capitalization of the next letter, converting the name to </a:t>
            </a:r>
            <a:r>
              <a:rPr lang="en-GB" dirty="0" err="1"/>
              <a:t>camelcase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637504"/>
          </a:xfrm>
        </p:spPr>
        <p:txBody>
          <a:bodyPr/>
          <a:lstStyle/>
          <a:p>
            <a:r>
              <a:rPr lang="en-US" dirty="0"/>
              <a:t>Data attributes – Usage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9A18C4C-EAE5-0D46-BF02-FDA128532C61}"/>
              </a:ext>
            </a:extLst>
          </p:cNvPr>
          <p:cNvSpPr txBox="1">
            <a:spLocks/>
          </p:cNvSpPr>
          <p:nvPr/>
        </p:nvSpPr>
        <p:spPr>
          <a:xfrm>
            <a:off x="368298" y="2356834"/>
            <a:ext cx="12194763" cy="665396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8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GB" dirty="0"/>
              <a:t>By adding data-* attributes, even ordinary HTML elements can become rather complex and powerful program-objects.</a:t>
            </a:r>
          </a:p>
          <a:p>
            <a:r>
              <a:rPr lang="en-GB" dirty="0"/>
              <a:t>For example, a space-ship ”</a:t>
            </a:r>
            <a:r>
              <a:rPr lang="en-GB" u="sng" dirty="0">
                <a:hlinkClick r:id="rId4"/>
              </a:rPr>
              <a:t>sprite</a:t>
            </a:r>
            <a:r>
              <a:rPr lang="en-GB" dirty="0"/>
              <a:t>” in a game could be a simple </a:t>
            </a:r>
            <a:r>
              <a:rPr lang="en-GB" u="sng" dirty="0">
                <a:hlinkClick r:id="rId5"/>
              </a:rPr>
              <a:t>&lt;img&gt;</a:t>
            </a:r>
            <a:r>
              <a:rPr lang="en-GB" dirty="0"/>
              <a:t> element with a </a:t>
            </a:r>
            <a:r>
              <a:rPr lang="en-GB" u="sng" dirty="0">
                <a:hlinkClick r:id="rId6"/>
              </a:rPr>
              <a:t>class</a:t>
            </a:r>
            <a:r>
              <a:rPr lang="en-GB" dirty="0"/>
              <a:t> attribute and several data-* attributes: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B86D4-D0B3-B94B-BDFC-19D52F564664}"/>
              </a:ext>
            </a:extLst>
          </p:cNvPr>
          <p:cNvSpPr txBox="1"/>
          <p:nvPr/>
        </p:nvSpPr>
        <p:spPr>
          <a:xfrm>
            <a:off x="1444487" y="3154017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HR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17941-8EF6-F24F-B4E9-C7E9E68DC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708" y="5485230"/>
            <a:ext cx="10910583" cy="24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39453</TotalTime>
  <Words>1406</Words>
  <Application>Microsoft Macintosh PowerPoint</Application>
  <PresentationFormat>Custom</PresentationFormat>
  <Paragraphs>189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.AppleSystemUIFont</vt:lpstr>
      <vt:lpstr>Arial</vt:lpstr>
      <vt:lpstr>HelvNeue Light for IBM</vt:lpstr>
      <vt:lpstr>IBM Plex Sans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Javascript Day 07 03.08.2021.</vt:lpstr>
      <vt:lpstr>Agenda</vt:lpstr>
      <vt:lpstr>Data attributes</vt:lpstr>
      <vt:lpstr>Data attributes</vt:lpstr>
      <vt:lpstr>Data attributes</vt:lpstr>
      <vt:lpstr>Data attributes</vt:lpstr>
      <vt:lpstr>Data attributes – data-*</vt:lpstr>
      <vt:lpstr>Data attributes – data-*</vt:lpstr>
      <vt:lpstr>Data attributes – Usage</vt:lpstr>
      <vt:lpstr>Data attributes – JS access</vt:lpstr>
      <vt:lpstr>Data attributes – CSS access</vt:lpstr>
      <vt:lpstr>Data attributes – CSS access</vt:lpstr>
      <vt:lpstr>Exercise</vt:lpstr>
      <vt:lpstr>Exercise</vt:lpstr>
      <vt:lpstr>Exercise</vt:lpstr>
      <vt:lpstr>Interactive Elements</vt:lpstr>
      <vt:lpstr>Interactive Elements</vt:lpstr>
      <vt:lpstr>Buttons</vt:lpstr>
      <vt:lpstr>Buttons - Events</vt:lpstr>
      <vt:lpstr>Input</vt:lpstr>
      <vt:lpstr>Input - Types</vt:lpstr>
      <vt:lpstr>Input - Events</vt:lpstr>
      <vt:lpstr>Exercises</vt:lpstr>
      <vt:lpstr>Style Manipulation</vt:lpstr>
      <vt:lpstr>Style Manipulation</vt:lpstr>
      <vt:lpstr>Style Manipulation Element.classList</vt:lpstr>
      <vt:lpstr>Style Manipulation DOMTokenList</vt:lpstr>
      <vt:lpstr>Exercises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Zvonimir Juric</cp:lastModifiedBy>
  <cp:revision>57</cp:revision>
  <cp:lastPrinted>2019-11-28T09:46:16Z</cp:lastPrinted>
  <dcterms:created xsi:type="dcterms:W3CDTF">2021-04-20T12:14:04Z</dcterms:created>
  <dcterms:modified xsi:type="dcterms:W3CDTF">2021-08-03T12:06:12Z</dcterms:modified>
</cp:coreProperties>
</file>